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4AB78-8E52-44C8-896C-3703CD84A977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95E38-5CE0-4610-8000-CDC639E53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2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95E38-5CE0-4610-8000-CDC639E53AE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86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95E38-5CE0-4610-8000-CDC639E53AE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3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95E38-5CE0-4610-8000-CDC639E53AE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6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149400" y="137160"/>
            <a:ext cx="8867160" cy="6581160"/>
          </a:xfrm>
          <a:prstGeom prst="rect">
            <a:avLst/>
          </a:prstGeom>
          <a:noFill/>
          <a:ln w="1905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360000" y="1883392"/>
            <a:ext cx="4730615" cy="307074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6000" b="1" strike="noStrike" spc="21" dirty="0" smtClean="0">
              <a:solidFill>
                <a:srgbClr val="002060"/>
              </a:solidFill>
              <a:latin typeface="Tw Cen MT"/>
              <a:ea typeface="DejaVu Sans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6000" b="1" strike="noStrike" spc="21" dirty="0" smtClean="0">
              <a:solidFill>
                <a:srgbClr val="002060"/>
              </a:solidFill>
              <a:latin typeface="Tw Cen MT"/>
              <a:ea typeface="DejaVu Sans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6000" b="1" spc="21" dirty="0">
              <a:solidFill>
                <a:srgbClr val="002060"/>
              </a:solidFill>
              <a:latin typeface="Tw Cen MT"/>
              <a:ea typeface="DejaVu Sans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6000" b="1" strike="noStrike" spc="21" dirty="0" smtClean="0">
              <a:solidFill>
                <a:srgbClr val="002060"/>
              </a:solidFill>
              <a:latin typeface="Tw Cen MT"/>
              <a:ea typeface="DejaVu Sans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6000" b="1" spc="21" dirty="0">
              <a:solidFill>
                <a:srgbClr val="002060"/>
              </a:solidFill>
              <a:latin typeface="Tw Cen MT"/>
              <a:ea typeface="DejaVu Sans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r>
              <a:rPr lang="ru-RU" sz="6000" b="1" strike="noStrike" spc="2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Сниффинг</a:t>
            </a:r>
            <a:r>
              <a:rPr lang="ru-RU" sz="6000" b="1" strike="noStrike" spc="21" dirty="0" smtClean="0">
                <a:solidFill>
                  <a:srgbClr val="FEFDFD"/>
                </a:solidFill>
                <a:latin typeface="Tw Cen MT"/>
                <a:ea typeface="DejaVu Sans"/>
              </a:rPr>
              <a:t> </a:t>
            </a: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2800" b="1" i="1" strike="noStrike" spc="21" dirty="0" smtClean="0">
              <a:solidFill>
                <a:srgbClr val="FEFDFD"/>
              </a:solidFill>
              <a:latin typeface="Tw Cen MT"/>
              <a:ea typeface="DejaVu Sans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endParaRPr lang="ru-RU" sz="2800" b="1" i="1" strike="noStrike" spc="21" dirty="0" smtClean="0">
              <a:solidFill>
                <a:srgbClr val="FEFDFD"/>
              </a:solidFill>
              <a:latin typeface="Tw Cen MT"/>
              <a:ea typeface="DejaVu Sans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1445158" y="366668"/>
            <a:ext cx="7017840" cy="46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ts val="1820"/>
              </a:lnSpc>
            </a:pPr>
            <a:r>
              <a:rPr lang="en-US" b="1" strike="noStrike" spc="180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БУЗ УР "РЕСПУБЛИКАНСКИЙ НАРКОЛОГИЧЕСКИЙ ДИСПАНСЕР </a:t>
            </a:r>
            <a:r>
              <a:rPr lang="en-US" b="1" strike="noStrike" spc="180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МЗ УР"</a:t>
            </a:r>
            <a:endParaRPr lang="ru-RU" b="0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7" name="Picture 5"/>
          <p:cNvPicPr/>
          <p:nvPr/>
        </p:nvPicPr>
        <p:blipFill>
          <a:blip r:embed="rId2"/>
          <a:stretch/>
        </p:blipFill>
        <p:spPr>
          <a:xfrm>
            <a:off x="196227" y="175095"/>
            <a:ext cx="922890" cy="845027"/>
          </a:xfrm>
          <a:prstGeom prst="rect">
            <a:avLst/>
          </a:prstGeom>
          <a:ln w="0">
            <a:noFill/>
          </a:ln>
        </p:spPr>
      </p:pic>
      <p:pic>
        <p:nvPicPr>
          <p:cNvPr id="248" name="Рисунок 247"/>
          <p:cNvPicPr/>
          <p:nvPr/>
        </p:nvPicPr>
        <p:blipFill>
          <a:blip r:embed="rId3"/>
          <a:stretch/>
        </p:blipFill>
        <p:spPr>
          <a:xfrm>
            <a:off x="5225158" y="1666730"/>
            <a:ext cx="3237840" cy="323784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60000" y="1983859"/>
            <a:ext cx="39663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spc="2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</a:t>
            </a:r>
            <a:r>
              <a:rPr lang="ru-RU" sz="5400" b="1" spc="21" dirty="0">
                <a:solidFill>
                  <a:srgbClr val="FF0000"/>
                </a:solidFill>
                <a:latin typeface="Tw Cen MT"/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9311" y="5742752"/>
            <a:ext cx="3263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3830760" algn="l"/>
              </a:tabLst>
            </a:pPr>
            <a:r>
              <a:rPr lang="ru-RU" sz="2400" b="1" i="1" spc="2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</a:t>
            </a:r>
            <a:r>
              <a:rPr lang="ru-RU" sz="2400" b="1" i="1" spc="2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всеобуч</a:t>
            </a:r>
            <a:endParaRPr lang="ru-RU" sz="2400" i="1" spc="-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/>
          <p:nvPr/>
        </p:nvPicPr>
        <p:blipFill>
          <a:blip r:embed="rId2"/>
          <a:stretch/>
        </p:blipFill>
        <p:spPr>
          <a:xfrm>
            <a:off x="196227" y="175095"/>
            <a:ext cx="922890" cy="845027"/>
          </a:xfrm>
          <a:prstGeom prst="rect">
            <a:avLst/>
          </a:prstGeom>
          <a:ln w="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32514" y="1312418"/>
            <a:ext cx="796310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tabLst>
                <a:tab pos="3830760" algn="l"/>
              </a:tabLst>
            </a:pPr>
            <a:r>
              <a:rPr lang="ru-RU" sz="2800" b="1" spc="32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Сниффинг</a:t>
            </a:r>
            <a:r>
              <a:rPr lang="ru-RU" sz="2000" b="1" spc="32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одна из разновидностей токсикомании, при </a:t>
            </a: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состояние токсического опьянения достигается в результате вдыхания паров газов </a:t>
            </a:r>
            <a:r>
              <a:rPr lang="ru-RU" sz="2000" b="1" spc="32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бытовой и промышленной </a:t>
            </a: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 (бутан, изобутан, пропан), </a:t>
            </a:r>
            <a:r>
              <a:rPr lang="ru-RU" sz="2000" b="1" spc="32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</a:t>
            </a: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летучих веществ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Газ для бытовых приборов и другие газы бытовой химии находятся в свободном доступе </a:t>
            </a: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например, газ для заправки зажигалок, туристических плит, дезодоранты, освежители воздуха и другие аэрозоли. </a:t>
            </a: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ustomShape 9"/>
          <p:cNvSpPr/>
          <p:nvPr/>
        </p:nvSpPr>
        <p:spPr>
          <a:xfrm>
            <a:off x="1733266" y="360000"/>
            <a:ext cx="5106374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32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Что важно знать?</a:t>
            </a:r>
            <a:endParaRPr lang="ru-RU" sz="32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/>
          <a:stretch/>
        </p:blipFill>
        <p:spPr>
          <a:xfrm>
            <a:off x="968990" y="4700298"/>
            <a:ext cx="3043451" cy="1893240"/>
          </a:xfrm>
          <a:prstGeom prst="rect">
            <a:avLst/>
          </a:prstGeom>
          <a:ln w="0">
            <a:noFill/>
          </a:ln>
        </p:spPr>
      </p:pic>
      <p:pic>
        <p:nvPicPr>
          <p:cNvPr id="9" name="Рисунок 8"/>
          <p:cNvPicPr/>
          <p:nvPr/>
        </p:nvPicPr>
        <p:blipFill>
          <a:blip r:embed="rId4"/>
          <a:stretch/>
        </p:blipFill>
        <p:spPr>
          <a:xfrm>
            <a:off x="5409527" y="4703538"/>
            <a:ext cx="2860226" cy="18900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1170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/>
          <p:nvPr/>
        </p:nvPicPr>
        <p:blipFill>
          <a:blip r:embed="rId3"/>
          <a:stretch/>
        </p:blipFill>
        <p:spPr>
          <a:xfrm>
            <a:off x="196227" y="175095"/>
            <a:ext cx="922890" cy="845027"/>
          </a:xfrm>
          <a:prstGeom prst="rect">
            <a:avLst/>
          </a:prstGeom>
          <a:ln w="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91570" y="1132764"/>
            <a:ext cx="80040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вдыхании газ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вытесняет кислород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вызывает выраженную гипоксию мозга — кислородное голодание, которое влечет за собой головокружение, помутнение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сознания.</a:t>
            </a: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Вдыхание паров бытовой химии приводит к хроническим головным болям, нарушению внимания, памяти, мышления. Происходит остановка физического и психического развития, в дальнейшем — полная деградация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</a:t>
            </a: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летальной дозы не существует!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Даже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однократное вдыхание токсичного газа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может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к смерти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удушья,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паралича дыхательного центра в мозге, </a:t>
            </a: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токсического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отека головного мозга,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закупорки дыхательных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рвотными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массами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отека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легких.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ustomShape 9"/>
          <p:cNvSpPr/>
          <p:nvPr/>
        </p:nvSpPr>
        <p:spPr>
          <a:xfrm>
            <a:off x="1733266" y="360000"/>
            <a:ext cx="5106374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опасность?</a:t>
            </a:r>
            <a:endParaRPr lang="ru-RU" sz="32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/>
          <a:stretch/>
        </p:blipFill>
        <p:spPr>
          <a:xfrm>
            <a:off x="6679474" y="3643952"/>
            <a:ext cx="2116149" cy="2269168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6096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/>
          <p:nvPr/>
        </p:nvPicPr>
        <p:blipFill>
          <a:blip r:embed="rId3"/>
          <a:stretch/>
        </p:blipFill>
        <p:spPr>
          <a:xfrm>
            <a:off x="196227" y="175095"/>
            <a:ext cx="922890" cy="845027"/>
          </a:xfrm>
          <a:prstGeom prst="rect">
            <a:avLst/>
          </a:prstGeom>
          <a:ln w="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91570" y="1317498"/>
            <a:ext cx="800405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употребления токсических веществ у детей формируется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и психическая зависимость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возникает в результате нарушения обмена дофамина – вещества, вырабатываемого в головном мозге и влияющего на эмоции, мотивацию человека.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проявляется тошнотой, судорогами, головной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болью,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сна. 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алкоголя или бензина,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бытовой и промышленной химии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стойкого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запаха, поэтому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употребления газа подростком очень сложно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9"/>
          <p:cNvSpPr/>
          <p:nvPr/>
        </p:nvSpPr>
        <p:spPr>
          <a:xfrm>
            <a:off x="1733266" y="360000"/>
            <a:ext cx="5106374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опасность?</a:t>
            </a:r>
            <a:endParaRPr lang="ru-RU" sz="32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/>
          <a:stretch/>
        </p:blipFill>
        <p:spPr>
          <a:xfrm>
            <a:off x="5933799" y="3234519"/>
            <a:ext cx="2861823" cy="20418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413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/>
          <p:nvPr/>
        </p:nvPicPr>
        <p:blipFill>
          <a:blip r:embed="rId3"/>
          <a:stretch/>
        </p:blipFill>
        <p:spPr>
          <a:xfrm>
            <a:off x="196227" y="175095"/>
            <a:ext cx="922890" cy="845027"/>
          </a:xfrm>
          <a:prstGeom prst="rect">
            <a:avLst/>
          </a:prstGeom>
          <a:ln w="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93647" y="1153725"/>
            <a:ext cx="80040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830760" algn="l"/>
              </a:tabLst>
            </a:pP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 поведению ребенка можно заподозрить </a:t>
            </a:r>
            <a:endParaRPr lang="ru-RU" sz="20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3830760" algn="l"/>
              </a:tabLst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токсических веществ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tabLst>
                <a:tab pos="3830760" algn="l"/>
              </a:tabLst>
            </a:pPr>
            <a:endParaRPr lang="ru-RU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внимания, памяти, мышления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расстройства — агрессивность, </a:t>
            </a:r>
            <a:endParaRPr lang="ru-RU" sz="2000" b="1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3830760" algn="l"/>
              </a:tabLst>
            </a:pPr>
            <a:r>
              <a:rPr lang="ru-RU" sz="2000" b="1" spc="32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раздражительность</a:t>
            </a: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конфликтность</a:t>
            </a:r>
            <a:endParaRPr lang="ru-RU" sz="2000" b="1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поведения — лживость, </a:t>
            </a:r>
            <a:endParaRPr lang="ru-RU" sz="2000" b="1" spc="32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r>
              <a:rPr lang="ru-RU" sz="2000" b="1" spc="32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32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скрытность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круга общения и интересов </a:t>
            </a:r>
          </a:p>
          <a:p>
            <a:pPr algn="ctr">
              <a:lnSpc>
                <a:spcPct val="100000"/>
              </a:lnSpc>
              <a:tabLst>
                <a:tab pos="3830760" algn="l"/>
              </a:tabLs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30760" algn="l"/>
              </a:tabLst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признаки:</a:t>
            </a:r>
          </a:p>
          <a:p>
            <a:pPr algn="ctr">
              <a:lnSpc>
                <a:spcPct val="100000"/>
              </a:lnSpc>
              <a:tabLst>
                <a:tab pos="3830760" algn="l"/>
              </a:tabLst>
            </a:pPr>
            <a:endParaRPr lang="ru-RU" sz="20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отечность лица, покраснение глаз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раздражение и покраснение области рта, носа, слизистой верхних дыхательных путей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тошнота, рвота, головокружение, слабость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осиплость голоса, кашель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9"/>
          <p:cNvSpPr/>
          <p:nvPr/>
        </p:nvSpPr>
        <p:spPr>
          <a:xfrm>
            <a:off x="2497540" y="334268"/>
            <a:ext cx="5106374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употребления</a:t>
            </a:r>
            <a:endParaRPr lang="ru-RU" sz="32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/>
          <a:stretch/>
        </p:blipFill>
        <p:spPr>
          <a:xfrm>
            <a:off x="6446316" y="2812557"/>
            <a:ext cx="1952280" cy="19522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9605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/>
          <p:nvPr/>
        </p:nvPicPr>
        <p:blipFill>
          <a:blip r:embed="rId2"/>
          <a:stretch/>
        </p:blipFill>
        <p:spPr>
          <a:xfrm>
            <a:off x="196227" y="175095"/>
            <a:ext cx="922890" cy="845027"/>
          </a:xfrm>
          <a:prstGeom prst="rect">
            <a:avLst/>
          </a:prstGeom>
          <a:ln w="0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32514" y="1312418"/>
            <a:ext cx="79631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83076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появились сомнения 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теряйте времени!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обратиться к врачу–наркологу по месту жительства либо в детское диспансерное отделение Республиканского наркологического диспансера. 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 УР «Республиканский наркологический диспансер Министерства здравоохранения Удмуртской Республики»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Ижевск. пос. Машиностроителей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117</a:t>
            </a:r>
          </a:p>
          <a:p>
            <a:pPr algn="just"/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3412)715-333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консультативный телефон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8.30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17.00 ч.)                     </a:t>
            </a: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(3412)715-948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детское диспансерное отделение (с 8.00 до                                                                               19.00 ч. кроме выходных и праздничных дней).</a:t>
            </a:r>
          </a:p>
          <a:p>
            <a:pPr algn="just">
              <a:tabLst>
                <a:tab pos="3830760" algn="l"/>
              </a:tabLst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83076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Он-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консультирование на официальном сайте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www.rndmzur.ru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3830760" algn="l"/>
              </a:tabLst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ustomShape 9"/>
          <p:cNvSpPr/>
          <p:nvPr/>
        </p:nvSpPr>
        <p:spPr>
          <a:xfrm>
            <a:off x="1733266" y="360000"/>
            <a:ext cx="5106374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32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Что делать?</a:t>
            </a:r>
            <a:endParaRPr lang="ru-RU" sz="32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9" y="4031634"/>
            <a:ext cx="655091" cy="66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920</TotalTime>
  <Words>433</Words>
  <Application>Microsoft Office PowerPoint</Application>
  <PresentationFormat>Экран (4:3)</PresentationFormat>
  <Paragraphs>68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DejaVu Sans</vt:lpstr>
      <vt:lpstr>Symbol</vt:lpstr>
      <vt:lpstr>Times New Roman</vt:lpstr>
      <vt:lpstr>Tw Cen MT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 – сниффинг</dc:title>
  <dc:subject/>
  <dc:creator>User</dc:creator>
  <dc:description/>
  <cp:lastModifiedBy>User</cp:lastModifiedBy>
  <cp:revision>69</cp:revision>
  <dcterms:created xsi:type="dcterms:W3CDTF">2019-10-16T03:32:04Z</dcterms:created>
  <dcterms:modified xsi:type="dcterms:W3CDTF">2023-02-01T09:17:22Z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